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301" r:id="rId2"/>
    <p:sldId id="262" r:id="rId3"/>
    <p:sldId id="257" r:id="rId4"/>
    <p:sldId id="258" r:id="rId5"/>
    <p:sldId id="259" r:id="rId6"/>
    <p:sldId id="343" r:id="rId7"/>
    <p:sldId id="260" r:id="rId8"/>
    <p:sldId id="310" r:id="rId9"/>
    <p:sldId id="312" r:id="rId10"/>
    <p:sldId id="313" r:id="rId11"/>
    <p:sldId id="315" r:id="rId12"/>
    <p:sldId id="317" r:id="rId13"/>
    <p:sldId id="359" r:id="rId14"/>
    <p:sldId id="352" r:id="rId15"/>
    <p:sldId id="316" r:id="rId16"/>
    <p:sldId id="318" r:id="rId17"/>
    <p:sldId id="344" r:id="rId18"/>
    <p:sldId id="319" r:id="rId19"/>
    <p:sldId id="360" r:id="rId20"/>
    <p:sldId id="347" r:id="rId21"/>
    <p:sldId id="320" r:id="rId22"/>
    <p:sldId id="345" r:id="rId23"/>
    <p:sldId id="348" r:id="rId24"/>
    <p:sldId id="349" r:id="rId25"/>
    <p:sldId id="351" r:id="rId26"/>
    <p:sldId id="322" r:id="rId27"/>
    <p:sldId id="377" r:id="rId28"/>
    <p:sldId id="361" r:id="rId29"/>
    <p:sldId id="353" r:id="rId30"/>
    <p:sldId id="354" r:id="rId31"/>
    <p:sldId id="355" r:id="rId32"/>
    <p:sldId id="325" r:id="rId33"/>
    <p:sldId id="356" r:id="rId34"/>
    <p:sldId id="357" r:id="rId35"/>
    <p:sldId id="358" r:id="rId36"/>
    <p:sldId id="328" r:id="rId37"/>
    <p:sldId id="362" r:id="rId38"/>
    <p:sldId id="364" r:id="rId39"/>
    <p:sldId id="331" r:id="rId40"/>
    <p:sldId id="332" r:id="rId41"/>
    <p:sldId id="333" r:id="rId42"/>
    <p:sldId id="337" r:id="rId43"/>
    <p:sldId id="365" r:id="rId44"/>
    <p:sldId id="367" r:id="rId45"/>
    <p:sldId id="336" r:id="rId46"/>
    <p:sldId id="366" r:id="rId47"/>
    <p:sldId id="368" r:id="rId48"/>
    <p:sldId id="338" r:id="rId49"/>
    <p:sldId id="378" r:id="rId50"/>
    <p:sldId id="379" r:id="rId51"/>
    <p:sldId id="380" r:id="rId52"/>
    <p:sldId id="370" r:id="rId53"/>
    <p:sldId id="369" r:id="rId54"/>
    <p:sldId id="339" r:id="rId55"/>
    <p:sldId id="340" r:id="rId56"/>
    <p:sldId id="371" r:id="rId57"/>
    <p:sldId id="372" r:id="rId58"/>
    <p:sldId id="373" r:id="rId59"/>
    <p:sldId id="374" r:id="rId60"/>
    <p:sldId id="375" r:id="rId61"/>
    <p:sldId id="376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mal Darmawan" initials="KD" lastIdx="1" clrIdx="0">
    <p:extLst>
      <p:ext uri="{19B8F6BF-5375-455C-9EA6-DF929625EA0E}">
        <p15:presenceInfo xmlns:p15="http://schemas.microsoft.com/office/powerpoint/2012/main" userId="8823363aa2e23c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C61F6"/>
    <a:srgbClr val="5674F6"/>
    <a:srgbClr val="6289F8"/>
    <a:srgbClr val="8097F8"/>
    <a:srgbClr val="F8F0D0"/>
    <a:srgbClr val="F2E4A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2" autoAdjust="0"/>
    <p:restoredTop sz="94660"/>
  </p:normalViewPr>
  <p:slideViewPr>
    <p:cSldViewPr showGuides="1">
      <p:cViewPr varScale="1">
        <p:scale>
          <a:sx n="75" d="100"/>
          <a:sy n="75" d="100"/>
        </p:scale>
        <p:origin x="1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7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9202272"/>
        <c:axId val="-839200640"/>
      </c:barChart>
      <c:catAx>
        <c:axId val="-83920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9200640"/>
        <c:crosses val="autoZero"/>
        <c:auto val="1"/>
        <c:lblAlgn val="ctr"/>
        <c:lblOffset val="100"/>
        <c:noMultiLvlLbl val="0"/>
      </c:catAx>
      <c:valAx>
        <c:axId val="-83920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920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56286768"/>
        <c:axId val="-656290032"/>
      </c:barChart>
      <c:catAx>
        <c:axId val="-65628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90032"/>
        <c:crosses val="autoZero"/>
        <c:auto val="1"/>
        <c:lblAlgn val="ctr"/>
        <c:lblOffset val="100"/>
        <c:noMultiLvlLbl val="0"/>
      </c:catAx>
      <c:valAx>
        <c:axId val="-65629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86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56284592"/>
        <c:axId val="-656284048"/>
      </c:barChart>
      <c:catAx>
        <c:axId val="-65628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84048"/>
        <c:crosses val="autoZero"/>
        <c:auto val="1"/>
        <c:lblAlgn val="ctr"/>
        <c:lblOffset val="100"/>
        <c:noMultiLvlLbl val="0"/>
      </c:catAx>
      <c:valAx>
        <c:axId val="-65628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8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4586112"/>
        <c:axId val="-834592096"/>
      </c:barChart>
      <c:catAx>
        <c:axId val="-83458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4592096"/>
        <c:crosses val="autoZero"/>
        <c:auto val="1"/>
        <c:lblAlgn val="ctr"/>
        <c:lblOffset val="100"/>
        <c:noMultiLvlLbl val="0"/>
      </c:catAx>
      <c:valAx>
        <c:axId val="-83459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458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4587200"/>
        <c:axId val="-834585568"/>
      </c:barChart>
      <c:catAx>
        <c:axId val="-83458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4585568"/>
        <c:crosses val="autoZero"/>
        <c:auto val="1"/>
        <c:lblAlgn val="ctr"/>
        <c:lblOffset val="100"/>
        <c:noMultiLvlLbl val="0"/>
      </c:catAx>
      <c:valAx>
        <c:axId val="-8345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4587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0653584"/>
        <c:axId val="-830649776"/>
      </c:barChart>
      <c:catAx>
        <c:axId val="-83065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649776"/>
        <c:crosses val="autoZero"/>
        <c:auto val="1"/>
        <c:lblAlgn val="ctr"/>
        <c:lblOffset val="100"/>
        <c:noMultiLvlLbl val="0"/>
      </c:catAx>
      <c:valAx>
        <c:axId val="-83064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65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31352688"/>
        <c:axId val="-1231349968"/>
      </c:barChart>
      <c:catAx>
        <c:axId val="-123135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31349968"/>
        <c:crosses val="autoZero"/>
        <c:auto val="1"/>
        <c:lblAlgn val="ctr"/>
        <c:lblOffset val="100"/>
        <c:noMultiLvlLbl val="0"/>
      </c:catAx>
      <c:valAx>
        <c:axId val="-123134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3135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78911280"/>
        <c:axId val="-952769792"/>
      </c:barChart>
      <c:catAx>
        <c:axId val="-87891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2769792"/>
        <c:crosses val="autoZero"/>
        <c:auto val="1"/>
        <c:lblAlgn val="ctr"/>
        <c:lblOffset val="100"/>
        <c:noMultiLvlLbl val="0"/>
      </c:catAx>
      <c:valAx>
        <c:axId val="-952769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891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93737072"/>
        <c:axId val="-593741968"/>
      </c:barChart>
      <c:catAx>
        <c:axId val="-59373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3741968"/>
        <c:crosses val="autoZero"/>
        <c:auto val="1"/>
        <c:lblAlgn val="ctr"/>
        <c:lblOffset val="100"/>
        <c:noMultiLvlLbl val="0"/>
      </c:catAx>
      <c:valAx>
        <c:axId val="-59374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373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93742512"/>
        <c:axId val="-593740336"/>
      </c:barChart>
      <c:catAx>
        <c:axId val="-59374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3740336"/>
        <c:crosses val="autoZero"/>
        <c:auto val="1"/>
        <c:lblAlgn val="ctr"/>
        <c:lblOffset val="100"/>
        <c:noMultiLvlLbl val="0"/>
      </c:catAx>
      <c:valAx>
        <c:axId val="-59374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374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56294384"/>
        <c:axId val="-656297648"/>
      </c:barChart>
      <c:catAx>
        <c:axId val="-65629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97648"/>
        <c:crosses val="autoZero"/>
        <c:auto val="1"/>
        <c:lblAlgn val="ctr"/>
        <c:lblOffset val="100"/>
        <c:noMultiLvlLbl val="0"/>
      </c:catAx>
      <c:valAx>
        <c:axId val="-65629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29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E8D30AF5-BDD0-4FD7-9931-D5A686500086}" type="datetime8">
              <a:rPr lang="en-US" altLang="en-US" smtClean="0"/>
              <a:t>1/10/2016 1:19 AM</a:t>
            </a:fld>
            <a:endParaRPr lang="en-US" alt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9631F5F-1322-42F5-A7E3-969423DE1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6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0442564-78AA-44E2-992D-BCD20B9A6EEF}" type="datetime8">
              <a:rPr lang="en-US" altLang="en-US" smtClean="0"/>
              <a:t>1/10/2016 1:19 AM</a:t>
            </a:fld>
            <a:endParaRPr lang="en-US" alt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331C96D-66EF-4D9E-8E7C-FD3BDF95D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96042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5713" y="720725"/>
            <a:ext cx="4792662" cy="3594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en-US" smtClean="0"/>
              <a:t>Red-Black Trees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732733D-0D2D-4B3D-9B9C-2AC77E419117}" type="datetime8">
              <a:rPr lang="en-US" altLang="en-US" smtClean="0"/>
              <a:t>1/10/2016 1:19 AM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1C96D-66EF-4D9E-8E7C-FD3BDF95D07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16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5125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126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7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8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9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0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5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0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5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7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17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78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179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2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83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184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6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1AE4D91-1D06-4E01-97BD-4B88484B3C4C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5190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191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DCE194A-6BF9-4127-A94C-BA9BC25F929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A8636-2CEB-4422-B2FB-CFC07E658F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A7E758F-C712-46FD-B006-8D89D068A3B2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5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C1E820-38B2-4687-8ADE-40C2453A8A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3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>
            <a:lvl1pPr algn="r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484C-70E2-4579-9299-0AF832EC0B5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8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D0DAC-1DFE-4B38-9129-F0C2C7A438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C2A1A940-0EAA-4902-8AAB-C9CFEC08976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66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7818D7-F530-4C81-B7B8-DA4AE341AB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8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7DAC42-7820-4964-B8FF-1E94E8201520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4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117475"/>
            <a:ext cx="7886700" cy="132556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570280-3D45-4E2B-87AF-AA821BDE308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10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8AA0B7C-5A73-48A6-BC86-C98351BE19E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8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BEEA66-88D3-4DAC-B068-8ACD3D86CFE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BA997B4-A2EA-4CB4-B38F-58BDDB73B3D3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8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498485-1DF2-402D-BD1C-399049DDD3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A6A3E89-397E-4850-B291-61CEAE099694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C95C4F-0B50-4920-86CE-E11B98D8F27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8CFE36-1B01-491F-86A2-FAB6329A6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100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123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415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415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6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E76C48-8D20-4335-B089-376CE87A897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304CBA1B-6217-4AAB-8EFD-F8310463A2FC}" type="datetime3">
              <a:rPr lang="en-US" altLang="en-US" smtClean="0"/>
              <a:t>10 January 2016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985" y="1524000"/>
            <a:ext cx="7927145" cy="1209676"/>
          </a:xfrm>
        </p:spPr>
        <p:txBody>
          <a:bodyPr/>
          <a:lstStyle/>
          <a:p>
            <a:pPr algn="l"/>
            <a:r>
              <a:rPr lang="en-US" dirty="0" err="1" smtClean="0"/>
              <a:t>DETEKSI</a:t>
            </a:r>
            <a:r>
              <a:rPr lang="en-US" smtClean="0"/>
              <a:t> API BERBASIS SENSOR VISUAL MENGGUNAKAN METODE SUPPORT VECTOR MACHINES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71301"/>
            <a:ext cx="6400800" cy="2415100"/>
          </a:xfrm>
        </p:spPr>
        <p:txBody>
          <a:bodyPr/>
          <a:lstStyle/>
          <a:p>
            <a:pPr algn="r"/>
            <a:r>
              <a:rPr lang="en-US" sz="2000" u="sng" dirty="0" err="1"/>
              <a:t>Penyusun</a:t>
            </a:r>
            <a:r>
              <a:rPr lang="en-US" sz="2000" u="sng" dirty="0"/>
              <a:t> </a:t>
            </a:r>
            <a:r>
              <a:rPr lang="en-US" sz="2000" u="sng" dirty="0" err="1"/>
              <a:t>Tugas</a:t>
            </a:r>
            <a:r>
              <a:rPr lang="en-US" sz="2000" u="sng" dirty="0"/>
              <a:t> </a:t>
            </a:r>
            <a:r>
              <a:rPr lang="en-US" sz="2000" u="sng" dirty="0" err="1"/>
              <a:t>Akhir</a:t>
            </a:r>
            <a:r>
              <a:rPr lang="en-US" sz="2000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Hamdi Ahmadi Muzakkiy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smtClean="0">
                <a:solidFill>
                  <a:srgbClr val="000000"/>
                </a:solidFill>
              </a:rPr>
              <a:t>5112 </a:t>
            </a:r>
            <a:r>
              <a:rPr lang="en-US" sz="2000">
                <a:solidFill>
                  <a:srgbClr val="000000"/>
                </a:solidFill>
              </a:rPr>
              <a:t>100 </a:t>
            </a:r>
            <a:r>
              <a:rPr lang="en-US" sz="2000" smtClean="0">
                <a:solidFill>
                  <a:srgbClr val="000000"/>
                </a:solidFill>
              </a:rPr>
              <a:t>091)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u="sng" dirty="0" err="1"/>
              <a:t>Dosen</a:t>
            </a:r>
            <a:r>
              <a:rPr lang="en-US" sz="2000" u="sng" dirty="0"/>
              <a:t> </a:t>
            </a:r>
            <a:r>
              <a:rPr lang="en-US" sz="2000" u="sng" dirty="0" err="1"/>
              <a:t>Pembimbing</a:t>
            </a:r>
            <a:r>
              <a:rPr lang="en-US" sz="2000" b="1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Prof. Ir. Handayani Tjandrasa, M.Sc., Ph.D.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Dr. Eng. Chastine Fatichah, S.Kom, M.Kom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CE194A-6BF9-4127-A94C-BA9BC25F929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9000" y="22413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>
                <a:latin typeface="Trebuchet MS" panose="020B0603020202020204" pitchFamily="34" charset="0"/>
              </a:rPr>
              <a:t>PRESENTASI TUGAS AKHIR – KI141502</a:t>
            </a:r>
            <a:endParaRPr lang="en-US" sz="2000" u="sng" dirty="0">
              <a:latin typeface="Trebuchet MS" panose="020B0603020202020204" pitchFamily="34" charset="0"/>
            </a:endParaRP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D90DFD8-74F3-4E62-861F-78B9A3C9533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2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9812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63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PREPROCESSING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474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73" name="Rounded Rectangle 72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76" name="TextBox 75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79" name="Parallelogram 78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81" name="Oval 80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73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3" idx="0"/>
            <a:endCxn id="74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4" idx="3"/>
            <a:endCxn id="77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77" idx="2"/>
            <a:endCxn id="79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9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Melakukan reduksi </a:t>
                </a:r>
                <a:r>
                  <a:rPr lang="en-US" sz="2000" i="1" smtClean="0"/>
                  <a:t>size frame</a:t>
                </a:r>
                <a:r>
                  <a:rPr lang="en-US" sz="2000" smtClean="0"/>
                  <a:t> yang sedang diproses</a:t>
                </a:r>
              </a:p>
              <a:p>
                <a:r>
                  <a:rPr lang="en-US" sz="2000" smtClean="0"/>
                  <a:t>Menggunakan </a:t>
                </a:r>
                <a:r>
                  <a:rPr lang="en-US" sz="2000" i="1" smtClean="0"/>
                  <a:t>gaussian pyramind</a:t>
                </a:r>
              </a:p>
              <a:p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457200" lvl="1" indent="0">
                  <a:buNone/>
                </a:pPr>
                <a:r>
                  <a:rPr lang="en-US" smtClean="0"/>
                  <a:t>		</a:t>
                </a:r>
              </a:p>
              <a:p>
                <a:pPr marL="457200" lvl="1" indent="0">
                  <a:buNone/>
                </a:pPr>
                <a:r>
                  <a:rPr lang="en-US" sz="2000" i="1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 smtClean="0"/>
                  <a:t>	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Mempercepat proses deteksi api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000" smtClean="0"/>
              <a:t>Kernel yang digunakan </a:t>
            </a:r>
            <a:r>
              <a:rPr lang="en-US" sz="2000" i="1" smtClean="0"/>
              <a:t>	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03097"/>
              </p:ext>
            </p:extLst>
          </p:nvPr>
        </p:nvGraphicFramePr>
        <p:xfrm>
          <a:off x="1981200" y="2209800"/>
          <a:ext cx="54864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Menggunakan </a:t>
                </a:r>
                <a:r>
                  <a:rPr lang="en-US" sz="2000" i="1" smtClean="0"/>
                  <a:t>Gaussian Mixture Model</a:t>
                </a:r>
                <a:endParaRPr lang="en-US" sz="2000" smtClean="0"/>
              </a:p>
              <a:p>
                <a:pPr algn="just"/>
                <a:r>
                  <a:rPr lang="en-US" sz="2000" smtClean="0"/>
                  <a:t>Setiap piksel mempunyai K model ( jumlah K berkisar antara 3-5 )</a:t>
                </a:r>
              </a:p>
              <a:p>
                <a:pPr algn="just"/>
                <a:r>
                  <a:rPr lang="en-US" sz="2000" smtClean="0"/>
                  <a:t>Setiap pikel mempunyai K nilai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smtClean="0"/>
                  <a:t> adalah rata-rata/</a:t>
                </a:r>
                <a:r>
                  <a:rPr lang="en-US" sz="2000" i="1" smtClean="0"/>
                  <a:t>mean</a:t>
                </a:r>
                <a:endParaRPr lang="en-US" sz="200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adalah standar deviasi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/>
                  <a:t>Setiap piksel akan dibandingkan nilai piksel dengan </a:t>
                </a:r>
                <a:r>
                  <a:rPr lang="en-US" sz="2000" i="1"/>
                  <a:t>background model</a:t>
                </a:r>
                <a:endParaRPr lang="en-US" sz="2000"/>
              </a:p>
              <a:p>
                <a:r>
                  <a:rPr lang="en-US" sz="2000" i="1"/>
                  <a:t>Background model </a:t>
                </a:r>
                <a:r>
                  <a:rPr lang="en-US" sz="2000"/>
                  <a:t>didapatkan menggunakan persamaan berikut :</a:t>
                </a:r>
              </a:p>
              <a:p>
                <a:endParaRPr lang="en-US" sz="200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9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Background model yang cocok ( match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/>
                  <a:t>Nilai piksel 2.5 kali lebih besar dari probabilitas </a:t>
                </a:r>
                <a:r>
                  <a:rPr lang="en-US" sz="2000" i="1"/>
                  <a:t>background </a:t>
                </a:r>
                <a:r>
                  <a:rPr lang="en-US" sz="2000" i="1" smtClean="0"/>
                  <a:t>model</a:t>
                </a:r>
                <a:endParaRPr lang="en-US" sz="2000" smtClean="0"/>
              </a:p>
              <a:p>
                <a:r>
                  <a:rPr lang="en-US" sz="2000" smtClean="0"/>
                  <a:t>Jika match, maka nilai </a:t>
                </a:r>
                <a:r>
                  <a:rPr lang="en-US" sz="2000" i="1" smtClean="0"/>
                  <a:t>background model</a:t>
                </a:r>
                <a:r>
                  <a:rPr lang="en-US" sz="2000" smtClean="0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 sz="2000" smtClean="0"/>
              </a:p>
              <a:p>
                <a:pPr lvl="1"/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600200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Isosceles Triangle 18"/>
          <p:cNvSpPr/>
          <p:nvPr/>
        </p:nvSpPr>
        <p:spPr bwMode="auto">
          <a:xfrm>
            <a:off x="2580482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4" name="Isosceles Triangle 18"/>
          <p:cNvSpPr/>
          <p:nvPr/>
        </p:nvSpPr>
        <p:spPr bwMode="auto">
          <a:xfrm>
            <a:off x="4668441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568253" y="21336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568254" y="4267200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7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440178"/>
              </p:ext>
            </p:extLst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smtClean="0"/>
              </a:p>
              <a:p>
                <a:pPr lvl="1" algn="l"/>
                <a:endParaRPr lang="en-US" sz="2000" i="1"/>
              </a:p>
              <a:p>
                <a:pPr lvl="1" algn="l"/>
                <a:r>
                  <a:rPr lang="en-US" sz="2000" smtClean="0"/>
                  <a:t>Pengecekan terhadap distribusi B</a:t>
                </a:r>
              </a:p>
              <a:p>
                <a:pPr lvl="1" algn="l"/>
                <a:endParaRPr lang="en-US" sz="200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 smtClean="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b="0" smtClean="0"/>
              </a:p>
              <a:p>
                <a:pPr lvl="1" algn="just"/>
                <a:r>
                  <a:rPr lang="en-US" sz="2000" smtClean="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0"/>
            <a:ext cx="22860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5"/>
            <a:ext cx="2286000" cy="1714500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5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Menggunakan probabilitas </a:t>
                </a:r>
                <a:r>
                  <a:rPr lang="en-US" sz="2000"/>
                  <a:t>distribusi </a:t>
                </a:r>
                <a:r>
                  <a:rPr lang="en-US" sz="2000" smtClean="0"/>
                  <a:t>Gaussian</a:t>
                </a:r>
              </a:p>
              <a:p>
                <a:pPr marL="0" indent="0">
                  <a:buNone/>
                </a:pPr>
                <a:endParaRPr lang="en-US" sz="2000" smtClean="0"/>
              </a:p>
              <a:p>
                <a:r>
                  <a:rPr lang="en-US" sz="2000" smtClean="0"/>
                  <a:t>Setiap piksel dilakukan pengecekan, apakah termasuk kedalam warna piksel api atau tidak, menggunakan persamaan berikut.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Setiap nilai R,G,B piksel akan dihitung nilai probabilitas nya. Kemudian menghitung niilai probabilitas suatu piksel </a:t>
                </a:r>
                <a:r>
                  <a:rPr lang="en-US" sz="2000"/>
                  <a:t>menggunakan </a:t>
                </a:r>
                <a:r>
                  <a:rPr lang="en-US" sz="2000" smtClean="0"/>
                  <a:t>persamaan</a:t>
                </a:r>
              </a:p>
              <a:p>
                <a:pPr algn="just"/>
                <a:endParaRPr lang="en-US" sz="200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457200" lvl="1" indent="0" algn="just">
                  <a:buNone/>
                </a:pPr>
                <a:endParaRPr lang="en-US" sz="2000"/>
              </a:p>
              <a:p>
                <a:pPr algn="just"/>
                <a:r>
                  <a:rPr lang="en-US" sz="2000"/>
                  <a:t>Nilai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 didapatkan dari hasil training warna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0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Proses deteksi cepat</a:t>
            </a:r>
          </a:p>
          <a:p>
            <a:r>
              <a:rPr lang="en-US" sz="2000" smtClean="0"/>
              <a:t>Kombinasi warna api yang mungkin dapat ditangani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28814" r="-20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48" r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08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smtClean="0"/>
              <a:t>Sensor api biasa  yang sering digunakan lambat dalam mendeteksi api, menunggu partikel menyentuh sensor</a:t>
            </a:r>
          </a:p>
          <a:p>
            <a:pPr lvl="0" algn="just"/>
            <a:endParaRPr lang="en-US" sz="2000" smtClean="0"/>
          </a:p>
          <a:p>
            <a:pPr lvl="0" algn="just"/>
            <a:r>
              <a:rPr lang="en-US" sz="2000" smtClean="0"/>
              <a:t>Sensor biasa sulit untuk mendeteksi api diluar ruangan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Pemanfaatan kamera CCTV pada gedung-gedung, sehingga tidak perlu memasang alat pendeteksi api</a:t>
            </a:r>
          </a:p>
          <a:p>
            <a:pPr lvl="0" algn="just"/>
            <a:endParaRPr lang="en-US" sz="2000" smtClean="0"/>
          </a:p>
          <a:p>
            <a:pPr lvl="0" algn="just"/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EC75F531-8A04-4B07-A04C-CBAED132D54C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Digunakan untuk mendapatkan </a:t>
            </a:r>
            <a:r>
              <a:rPr lang="en-US" sz="2000" i="1" smtClean="0"/>
              <a:t>region api</a:t>
            </a:r>
            <a:endParaRPr lang="en-US" sz="2000" smtClean="0"/>
          </a:p>
          <a:p>
            <a:pPr algn="just"/>
            <a:r>
              <a:rPr lang="en-US" sz="2000" smtClean="0"/>
              <a:t>Inisialisasi </a:t>
            </a:r>
            <a:r>
              <a:rPr lang="en-US" sz="2000" i="1" smtClean="0"/>
              <a:t>seed</a:t>
            </a:r>
            <a:r>
              <a:rPr lang="en-US" sz="2000"/>
              <a:t> </a:t>
            </a:r>
            <a:r>
              <a:rPr lang="en-US" sz="2000" smtClean="0"/>
              <a:t>didapatkan dari kandidat piksel api yang dihasilkan pada tahap deteksi warna piksel</a:t>
            </a:r>
          </a:p>
          <a:p>
            <a:pPr algn="just"/>
            <a:r>
              <a:rPr lang="en-US" sz="2000" smtClean="0"/>
              <a:t>Tingkat homogen piksel dilihat dari probabilitas warna piksel tetangga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83520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01884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16690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27829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Digunakan untuk menghilangkan noise</a:t>
            </a:r>
          </a:p>
          <a:p>
            <a:r>
              <a:rPr lang="en-US" sz="2000" smtClean="0"/>
              <a:t>Menggunakan luasan yang didapatkan pada proses region growing</a:t>
            </a:r>
          </a:p>
          <a:p>
            <a:r>
              <a:rPr lang="en-US" sz="2000" smtClean="0"/>
              <a:t>Jika luasan region &gt; 1% total piksel frame diangga api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LUASAN 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10" idx="1"/>
          </p:cNvCxnSpPr>
          <p:nvPr/>
        </p:nvCxnSpPr>
        <p:spPr bwMode="auto">
          <a:xfrm>
            <a:off x="1894682" y="207626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04667"/>
            <a:ext cx="36576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90467"/>
            <a:ext cx="1828800" cy="137160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10" idx="3"/>
            <a:endCxn id="14" idx="1"/>
          </p:cNvCxnSpPr>
          <p:nvPr/>
        </p:nvCxnSpPr>
        <p:spPr bwMode="auto">
          <a:xfrm>
            <a:off x="5892800" y="207626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657600"/>
            <a:ext cx="1828800" cy="13716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 bwMode="auto">
          <a:xfrm>
            <a:off x="7505700" y="276206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657600"/>
            <a:ext cx="1828800" cy="13716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8" idx="1"/>
            <a:endCxn id="26" idx="3"/>
          </p:cNvCxnSpPr>
          <p:nvPr/>
        </p:nvCxnSpPr>
        <p:spPr bwMode="auto">
          <a:xfrm flipH="1">
            <a:off x="6251575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657600"/>
            <a:ext cx="1828800" cy="13716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26" idx="1"/>
            <a:endCxn id="29" idx="3"/>
          </p:cNvCxnSpPr>
          <p:nvPr/>
        </p:nvCxnSpPr>
        <p:spPr bwMode="auto">
          <a:xfrm flipH="1">
            <a:off x="4070350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57600"/>
            <a:ext cx="1828800" cy="1371600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29" idx="1"/>
            <a:endCxn id="48" idx="3"/>
          </p:cNvCxnSpPr>
          <p:nvPr/>
        </p:nvCxnSpPr>
        <p:spPr bwMode="auto">
          <a:xfrm flipH="1">
            <a:off x="1981200" y="434340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Oval 87"/>
          <p:cNvSpPr/>
          <p:nvPr/>
        </p:nvSpPr>
        <p:spPr bwMode="auto">
          <a:xfrm>
            <a:off x="457200" y="53340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9600" y="573756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90" name="Straight Arrow Connector 89"/>
          <p:cNvCxnSpPr>
            <a:stCxn id="48" idx="2"/>
            <a:endCxn id="88" idx="0"/>
          </p:cNvCxnSpPr>
          <p:nvPr/>
        </p:nvCxnSpPr>
        <p:spPr bwMode="auto">
          <a:xfrm>
            <a:off x="1066800" y="502920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2836862" y="19613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MASUKAN</a:t>
            </a:r>
            <a:endParaRPr lang="en-US" sz="2000"/>
          </a:p>
        </p:txBody>
      </p:sp>
      <p:sp>
        <p:nvSpPr>
          <p:cNvPr id="91" name="TextBox 90"/>
          <p:cNvSpPr txBox="1"/>
          <p:nvPr/>
        </p:nvSpPr>
        <p:spPr>
          <a:xfrm>
            <a:off x="6079331" y="86650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REDUKSI SIZE FRAME</a:t>
            </a:r>
            <a:endParaRPr lang="en-US" sz="2000"/>
          </a:p>
        </p:txBody>
      </p:sp>
      <p:sp>
        <p:nvSpPr>
          <p:cNvPr id="92" name="TextBox 91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GERAK</a:t>
            </a:r>
            <a:endParaRPr lang="en-US" sz="2000"/>
          </a:p>
        </p:txBody>
      </p:sp>
      <p:sp>
        <p:nvSpPr>
          <p:cNvPr id="93" name="TextBox 92"/>
          <p:cNvSpPr txBox="1"/>
          <p:nvPr/>
        </p:nvSpPr>
        <p:spPr>
          <a:xfrm>
            <a:off x="3898106" y="5484912"/>
            <a:ext cx="28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WARNA PIKSEL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1785541" y="518160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REGION GROWING</a:t>
            </a:r>
            <a:endParaRPr lang="en-US" sz="2000"/>
          </a:p>
        </p:txBody>
      </p:sp>
      <p:sp>
        <p:nvSpPr>
          <p:cNvPr id="95" name="TextBox 94"/>
          <p:cNvSpPr txBox="1"/>
          <p:nvPr/>
        </p:nvSpPr>
        <p:spPr>
          <a:xfrm>
            <a:off x="-86519" y="2844848"/>
            <a:ext cx="235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PERHITUNGAN LUASAN REGION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1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VERIFIKASI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669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RUMUSAN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Bagaimana melakukan deteksi gerak setiap frame ? 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melakukan deteksi warna api setiap piksel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menghilangkan noise setiap region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meakukan verifikasi piksel api 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6B3507AF-E7DF-48AB-9506-84A36B5AD072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VERIFIKASI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146301" y="3365500"/>
            <a:ext cx="1142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FRAME, KANDIDAT PIKSEL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EKSTRAKSI FITUR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587102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SUPPORT VECTOR MACHINES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32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Diamond 31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7" name="Parallelogram 36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>
            <a:stCxn id="32" idx="0"/>
            <a:endCxn id="34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4" idx="3"/>
            <a:endCxn id="37" idx="0"/>
          </p:cNvCxnSpPr>
          <p:nvPr/>
        </p:nvCxnSpPr>
        <p:spPr bwMode="auto">
          <a:xfrm>
            <a:off x="5181601" y="2472383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3962400" y="354905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3962400" y="221683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47" name="Straight Arrow Connector 46"/>
          <p:cNvCxnSpPr>
            <a:stCxn id="32" idx="3"/>
            <a:endCxn id="37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5969000" y="354618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0" name="Oval 4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69000" y="48687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2" name="Straight Arrow Connector 51"/>
          <p:cNvCxnSpPr>
            <a:stCxn id="37" idx="4"/>
            <a:endCxn id="5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0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Menggunakan wavelet daubachies 4</a:t>
            </a:r>
          </a:p>
          <a:p>
            <a:r>
              <a:rPr lang="en-US" smtClean="0"/>
              <a:t>Melakukan filter high pass dan low pass terhadap baris, selanjutnya terhadap kolom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0800"/>
            <a:ext cx="724931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1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low pass</a:t>
                </a:r>
              </a:p>
              <a:p>
                <a:endParaRPr lang="en-US" sz="200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high pass</a:t>
                </a:r>
              </a:p>
              <a:p>
                <a:endParaRPr lang="en-US" sz="200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b="-7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100000" b="-6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0000" r="-9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200000" r="-8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200000" r="-7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200000" r="-6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200000" r="-49359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200000" r="-4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200000" r="-3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200000" r="-2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200000" b="-5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300000" r="-9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300000" r="-8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300000" r="-7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300000" r="-6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300000" r="-49359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300000" r="-4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300000" r="-3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300000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30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400000" r="-9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400000" r="-8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400000" r="-7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400000" r="-6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400000" r="-49359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400000" r="-4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400000" r="-3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400000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400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50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600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700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" y="2684055"/>
            <a:ext cx="2743200" cy="2057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312455"/>
            <a:ext cx="1533525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4097746"/>
            <a:ext cx="1533525" cy="2286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 bwMode="auto">
          <a:xfrm flipV="1">
            <a:off x="3471864" y="2455455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 bwMode="auto">
          <a:xfrm>
            <a:off x="3471864" y="3712755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230017"/>
            <a:ext cx="1533525" cy="1162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08" y="2550705"/>
            <a:ext cx="1533525" cy="116205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3"/>
            <a:endCxn id="16" idx="1"/>
          </p:cNvCxnSpPr>
          <p:nvPr/>
        </p:nvCxnSpPr>
        <p:spPr bwMode="auto">
          <a:xfrm flipV="1">
            <a:off x="6019800" y="1811042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  <a:endCxn id="17" idx="1"/>
          </p:cNvCxnSpPr>
          <p:nvPr/>
        </p:nvCxnSpPr>
        <p:spPr bwMode="auto">
          <a:xfrm>
            <a:off x="6019800" y="2455455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4097746"/>
            <a:ext cx="1533525" cy="1162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5418434"/>
            <a:ext cx="1533525" cy="11620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9" idx="3"/>
            <a:endCxn id="24" idx="1"/>
          </p:cNvCxnSpPr>
          <p:nvPr/>
        </p:nvCxnSpPr>
        <p:spPr bwMode="auto">
          <a:xfrm flipV="1">
            <a:off x="6010275" y="4678771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9" idx="3"/>
            <a:endCxn id="25" idx="1"/>
          </p:cNvCxnSpPr>
          <p:nvPr/>
        </p:nvCxnSpPr>
        <p:spPr bwMode="auto">
          <a:xfrm>
            <a:off x="6010275" y="5240746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7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/>
                  <a:t>Citra yang dilakukan wavelet sebanyak 10 </a:t>
                </a:r>
                <a:r>
                  <a:rPr lang="en-US" sz="2000" smtClean="0"/>
                  <a:t>buah, yaitu frame yang sedang diproses dan 9 citra sebelumnya secara berututan</a:t>
                </a:r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sz="2000" i="1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didapat dari ekstraksi fitur sebanyak sepuluh buah</a:t>
                </a:r>
              </a:p>
              <a:p>
                <a:pPr algn="just"/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Nilai fitur dilakukan normalisasi menggunakan normalisasi min max. </a:t>
                </a:r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max setiap frame</a:t>
                </a:r>
              </a:p>
              <a:p>
                <a:pPr algn="just"/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 sz="2000"/>
              </a:p>
              <a:p>
                <a:pPr marL="0" indent="0" algn="just">
                  <a:buNone/>
                </a:pPr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7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Klasifikasi untuk melakukan verifikasi terhadap piksel api dari data fitur yang didapatkan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Training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Testing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Training 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/>
              <a:t>b</a:t>
            </a:r>
            <a:r>
              <a:rPr lang="en-US" sz="2000" smtClean="0"/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1" idx="2"/>
            <a:endCxn id="24" idx="3"/>
          </p:cNvCxnSpPr>
          <p:nvPr/>
        </p:nvCxnSpPr>
        <p:spPr bwMode="auto">
          <a:xfrm flipH="1">
            <a:off x="5562600" y="5140325"/>
            <a:ext cx="1752600" cy="568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0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dirty="0" err="1" smtClean="0"/>
              <a:t>Implementasi</a:t>
            </a:r>
            <a:r>
              <a:rPr lang="en-US" sz="2000" dirty="0" smtClean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err="1"/>
              <a:t>pemrograman</a:t>
            </a:r>
            <a:r>
              <a:rPr lang="en-US" sz="2000"/>
              <a:t> </a:t>
            </a:r>
            <a:r>
              <a:rPr lang="en-US" sz="2000" smtClean="0"/>
              <a:t>Python berbasis desktop</a:t>
            </a:r>
            <a:endParaRPr lang="en-US" sz="2000" dirty="0"/>
          </a:p>
          <a:p>
            <a:pPr lvl="0" algn="just"/>
            <a:endParaRPr lang="en-US" sz="2000" dirty="0" smtClean="0"/>
          </a:p>
          <a:p>
            <a:pPr lvl="0" algn="just"/>
            <a:r>
              <a:rPr lang="en-US" sz="2000" smtClean="0"/>
              <a:t>Jumlah piksel objek api yang dideteksi lebih besar dari 1% dari luas piksel frame</a:t>
            </a:r>
          </a:p>
          <a:p>
            <a:pPr lvl="0" algn="just"/>
            <a:endParaRPr lang="en-US" sz="2000" i="1"/>
          </a:p>
          <a:p>
            <a:pPr lvl="0" algn="just"/>
            <a:r>
              <a:rPr lang="en-US" sz="2000" smtClean="0"/>
              <a:t>Data yang digunakan adalah data video dengan panjang video 6-16 detik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Data video memiliki ukuran 240 x 320 piksel dengan </a:t>
            </a:r>
            <a:r>
              <a:rPr lang="en-US" sz="2000" i="1" smtClean="0"/>
              <a:t>channel</a:t>
            </a:r>
            <a:r>
              <a:rPr lang="en-US" sz="2000" smtClean="0"/>
              <a:t> R,G,B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3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3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34225"/>
                  </p:ext>
                </p:extLst>
              </p:nvPr>
            </p:nvGraphicFramePr>
            <p:xfrm>
              <a:off x="1600200" y="4102798"/>
              <a:ext cx="6096000" cy="1383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34225"/>
                  </p:ext>
                </p:extLst>
              </p:nvPr>
            </p:nvGraphicFramePr>
            <p:xfrm>
              <a:off x="1600200" y="4102798"/>
              <a:ext cx="6096000" cy="1383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09836" r="-400" b="-177049"/>
                          </a:stretch>
                        </a:blipFill>
                      </a:tcPr>
                    </a:tc>
                  </a:tr>
                  <a:tr h="6419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21905" r="-400" b="-28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2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MENANDAI REGION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Piksel-piksel yang lolos verifikasi akan ditandari sebagai piksel api.</a:t>
                </a:r>
              </a:p>
              <a:p>
                <a:r>
                  <a:rPr lang="en-US" sz="2000" smtClean="0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endParaRPr lang="en-US" smtClean="0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28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3" idx="6"/>
            <a:endCxn id="30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3035" y="4882251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17" name="Straight Arrow Connector 16"/>
          <p:cNvCxnSpPr>
            <a:stCxn id="30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ounded Rectangle 46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Ekstraksi Fitur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9" name="Straight Arrow Connector 48"/>
          <p:cNvCxnSpPr>
            <a:stCxn id="28" idx="3"/>
            <a:endCxn id="47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endCxn id="47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1888331" y="34478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DATA MASUKAN</a:t>
            </a:r>
            <a:endParaRPr lang="en-US" sz="2000"/>
          </a:p>
        </p:txBody>
      </p:sp>
      <p:sp>
        <p:nvSpPr>
          <p:cNvPr id="56" name="TextBox 55"/>
          <p:cNvSpPr txBox="1"/>
          <p:nvPr/>
        </p:nvSpPr>
        <p:spPr>
          <a:xfrm>
            <a:off x="6629400" y="264141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WAVELET</a:t>
            </a:r>
            <a:endParaRPr lang="en-US" sz="200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59" name="Straight Arrow Connector 58"/>
          <p:cNvCxnSpPr>
            <a:stCxn id="47" idx="2"/>
            <a:endCxn id="58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stCxn id="58" idx="1"/>
            <a:endCxn id="63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>
            <a:stCxn id="63" idx="1"/>
            <a:endCxn id="39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35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</a:t>
            </a:r>
            <a:r>
              <a:rPr lang="en-US" sz="2000" smtClean="0"/>
              <a:t>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55899" y="3673244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SKENARIO UJI COBA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YANG DIGUNAKAN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30" name="Content Placeholder 2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:r>
                  <a:rPr lang="en-US" sz="2000" i="1" smtClean="0"/>
                  <a:t>Threshold </a:t>
                </a:r>
                <a:r>
                  <a:rPr lang="en-US" sz="2000" smtClean="0"/>
                  <a:t>warna piksel api</a:t>
                </a:r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-7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-8</a:t>
                </a:r>
                <a:endParaRPr lang="en-US" sz="2000"/>
              </a:p>
              <a:p>
                <a:pPr lvl="1"/>
                <a:r>
                  <a:rPr lang="en-US" sz="2000" smtClean="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b="0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94780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78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4666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1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05710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8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/>
              <a:t>Warna api yang didefinisikan adalah </a:t>
            </a:r>
            <a:r>
              <a:rPr lang="en-US" sz="2000" i="1"/>
              <a:t>range </a:t>
            </a:r>
            <a:r>
              <a:rPr lang="en-US" sz="2000"/>
              <a:t>warna kuning hingga </a:t>
            </a:r>
            <a:r>
              <a:rPr lang="en-US" sz="2000" smtClean="0"/>
              <a:t>merah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/>
              <a:t>Pergerakan dari kamera tidak terlalu besar</a:t>
            </a:r>
          </a:p>
          <a:p>
            <a:pPr marL="0" lvl="0" indent="0" algn="just">
              <a:buNone/>
            </a:pPr>
            <a:endParaRPr lang="en-US" sz="2000"/>
          </a:p>
          <a:p>
            <a:pPr lvl="0" algn="just"/>
            <a:r>
              <a:rPr lang="en-US" sz="2000"/>
              <a:t>Pantulan objek api termasuk kedalam objek </a:t>
            </a:r>
            <a:r>
              <a:rPr lang="en-US" sz="2000" smtClean="0"/>
              <a:t>api</a:t>
            </a: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7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6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</a:t>
            </a:r>
            <a:r>
              <a:rPr lang="en-US" sz="2000" i="1" smtClean="0"/>
              <a:t>threshold = </a:t>
            </a:r>
            <a:r>
              <a:rPr lang="en-US" sz="2000"/>
              <a:t>5 x </a:t>
            </a:r>
            <a:r>
              <a:rPr lang="en-US" sz="2000" smtClean="0"/>
              <a:t>10</a:t>
            </a:r>
            <a:r>
              <a:rPr lang="en-US" sz="2000" baseline="30000" smtClean="0"/>
              <a:t>-9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42656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smtClean="0"/>
                  <a:t> </a:t>
                </a:r>
                <a:r>
                  <a:rPr lang="en-US" sz="2000" smtClean="0"/>
                  <a:t>pada klasifikasi</a:t>
                </a:r>
              </a:p>
              <a:p>
                <a:pPr lvl="1"/>
                <a:r>
                  <a:rPr lang="en-US" sz="2000" smtClean="0"/>
                  <a:t>1</a:t>
                </a:r>
              </a:p>
              <a:p>
                <a:pPr lvl="1"/>
                <a:r>
                  <a:rPr lang="en-US" sz="2000" smtClean="0"/>
                  <a:t>3.5</a:t>
                </a:r>
              </a:p>
              <a:p>
                <a:pPr lvl="1"/>
                <a:r>
                  <a:rPr lang="en-US" sz="2000" smtClean="0"/>
                  <a:t>5</a:t>
                </a:r>
              </a:p>
              <a:p>
                <a:pPr lvl="1"/>
                <a:r>
                  <a:rPr lang="en-US" sz="2000" smtClean="0"/>
                  <a:t>7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34107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9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52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0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37053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68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32262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smtClean="0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7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800" smtClean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b="0" i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33" t="-9836" r="-301000" b="-4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55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Kernel pada klasifikasi</a:t>
                </a:r>
              </a:p>
              <a:p>
                <a:pPr lvl="1"/>
                <a:r>
                  <a:rPr lang="en-US" sz="2000" i="1" smtClean="0"/>
                  <a:t>Polynomial 2</a:t>
                </a:r>
              </a:p>
              <a:p>
                <a:pPr lvl="1"/>
                <a:r>
                  <a:rPr lang="en-US" sz="2000" i="1" smtClean="0"/>
                  <a:t>Polynomial 3</a:t>
                </a:r>
              </a:p>
              <a:p>
                <a:pPr lvl="1"/>
                <a:r>
                  <a:rPr lang="en-US" sz="2000" smtClean="0"/>
                  <a:t>RBF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5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2012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40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Merancang dan membangun perangkat lunak deteksi api menggunakan data video secara </a:t>
            </a:r>
            <a:r>
              <a:rPr lang="en-US" sz="2000" i="1" smtClean="0"/>
              <a:t>real time</a:t>
            </a:r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D1E13776-9E5E-4F54-90DD-FDDB3056A7F0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1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6618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43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97081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5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Kernel yang digunakan adalah RBF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2188"/>
              </p:ext>
            </p:extLst>
          </p:nvPr>
        </p:nvGraphicFramePr>
        <p:xfrm>
          <a:off x="1079500" y="2882900"/>
          <a:ext cx="73152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Kernel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2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87.93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3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58.03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41.97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RBF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5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45720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1" y="367324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deteksi api menggunakan gaussian mixture model mendeteksi piksel-piksel yang bergerak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Deteksi </a:t>
            </a:r>
            <a:r>
              <a:rPr lang="en-US" sz="2000"/>
              <a:t>warna menyaring piksel-piksel yang tidak masuk kedalam range warna api dapat menyaring piksel-piksel yang tidak termasuk piksel api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perhitungan luasan region dapat menghilangkan noise atau objek-objek kecil yang mempengaruhi hasil dari klasifikasi.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5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Penggunaan kernel pada klasifikasi mempengaruhi hasil dari verifikasi piksel</a:t>
            </a:r>
            <a:r>
              <a:rPr lang="en-US" sz="2000" smtClean="0"/>
              <a:t>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Hasil terbaik pada uji coba adalah menggunakan nilai threshold = 5 x 10-9 dan nilai C = 7. Menghasilkan nilai true positif sebesar 95.96, false positif sebesar 0.48 dan missing rate sebesar 3.56</a:t>
            </a:r>
          </a:p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528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SARAN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nn-NO" sz="2000" smtClean="0"/>
              <a:t>Proses </a:t>
            </a:r>
            <a:r>
              <a:rPr lang="nn-NO" sz="2000"/>
              <a:t>deteksi api dan klasifikasi perlu dikembangkan, tidak melakukan proses verifikasi setiap piksel.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12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55900" y="2746099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210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8">
      <a:dk1>
        <a:srgbClr val="003D62"/>
      </a:dk1>
      <a:lt1>
        <a:srgbClr val="FFFFFF"/>
      </a:lt1>
      <a:dk2>
        <a:srgbClr val="006699"/>
      </a:dk2>
      <a:lt2>
        <a:srgbClr val="C8D1DA"/>
      </a:lt2>
      <a:accent1>
        <a:srgbClr val="9AC0EA"/>
      </a:accent1>
      <a:accent2>
        <a:srgbClr val="80C3C8"/>
      </a:accent2>
      <a:accent3>
        <a:srgbClr val="FFFFFF"/>
      </a:accent3>
      <a:accent4>
        <a:srgbClr val="003353"/>
      </a:accent4>
      <a:accent5>
        <a:srgbClr val="CADCF3"/>
      </a:accent5>
      <a:accent6>
        <a:srgbClr val="73B0B5"/>
      </a:accent6>
      <a:hlink>
        <a:srgbClr val="81ABCB"/>
      </a:hlink>
      <a:folHlink>
        <a:srgbClr val="B6CBD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15983</TotalTime>
  <Words>1897</Words>
  <Application>Microsoft Office PowerPoint</Application>
  <PresentationFormat>On-screen Show (4:3)</PresentationFormat>
  <Paragraphs>867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Cambria Math</vt:lpstr>
      <vt:lpstr>Tahoma</vt:lpstr>
      <vt:lpstr>Times New Roman</vt:lpstr>
      <vt:lpstr>Trebuchet MS</vt:lpstr>
      <vt:lpstr>Wingdings</vt:lpstr>
      <vt:lpstr>Blueprint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PREPROCESSING</vt:lpstr>
      <vt:lpstr>REDUKSI SIZE FRAME</vt:lpstr>
      <vt:lpstr>REDUKSI SIZE FRAME</vt:lpstr>
      <vt:lpstr>REDUKSI SIZE FRAME</vt:lpstr>
      <vt:lpstr>REDUKSI SIZE FRAME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REGION GROWING</vt:lpstr>
      <vt:lpstr>REGION GROWING</vt:lpstr>
      <vt:lpstr>PERHITUNGAN LUASAN REGION</vt:lpstr>
      <vt:lpstr>LUASAN REGION GROWING</vt:lpstr>
      <vt:lpstr>PowerPoint Presentation</vt:lpstr>
      <vt:lpstr>DIAGRAM ALIR PROSES UTAMA</vt:lpstr>
      <vt:lpstr>VERIFIKASI</vt:lpstr>
      <vt:lpstr>EKSTRAKSI FITUR</vt:lpstr>
      <vt:lpstr>EKSTRAKSI FITUR</vt:lpstr>
      <vt:lpstr>EKSTRAKSI FITUR</vt:lpstr>
      <vt:lpstr>EKSTRAKSI FITUR</vt:lpstr>
      <vt:lpstr>PowerPoint Presentation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  <vt:lpstr>MENANDAI REGION</vt:lpstr>
      <vt:lpstr>PowerPoint Presentation</vt:lpstr>
      <vt:lpstr>PowerPoint Presentation</vt:lpstr>
      <vt:lpstr>DATA YANG DIGUNAKAN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2</vt:lpstr>
      <vt:lpstr>PowerPoint Presentation</vt:lpstr>
      <vt:lpstr>KESIMPULAN</vt:lpstr>
      <vt:lpstr>KESIMPULAN</vt:lpstr>
      <vt:lpstr>SARAN</vt:lpstr>
    </vt:vector>
  </TitlesOfParts>
  <Company>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Splay Trees</dc:title>
  <dc:creator>Michael Goodrich and Matt Dickerson</dc:creator>
  <cp:lastModifiedBy>hamdiahmadi</cp:lastModifiedBy>
  <cp:revision>1465</cp:revision>
  <dcterms:created xsi:type="dcterms:W3CDTF">2002-01-21T02:22:10Z</dcterms:created>
  <dcterms:modified xsi:type="dcterms:W3CDTF">2016-01-09T19:12:03Z</dcterms:modified>
</cp:coreProperties>
</file>